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Nunito-regular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865f87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865f87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865f87f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c865f87f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865f87f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c865f87f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865f87f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c865f87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 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865f87f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865f87f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Replace this sl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ea58d1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ea58d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http://www.lockpickingforensics.com/articles/bilock.pdf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865f87f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c865f87f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cea58d1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cea58d1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c865f87f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c865f87f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c865f87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c865f87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865f87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c865f87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865f87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865f87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c865f87f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c865f87f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865f87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c865f87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865f87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c865f87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unito"/>
              <a:buNone/>
              <a:defRPr b="0" i="0" sz="5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47333" y="4688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unito"/>
              <a:buNone/>
              <a:defRPr b="0" i="0" sz="12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47325" y="1152475"/>
            <a:ext cx="8285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387000" y="3493550"/>
            <a:ext cx="1143300" cy="15096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522766" y="4259845"/>
            <a:ext cx="1256100" cy="1200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1598879" y="4871049"/>
            <a:ext cx="1143300" cy="5895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2586275" y="4620501"/>
            <a:ext cx="336300" cy="3411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330035" y="3125195"/>
            <a:ext cx="720600" cy="735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3472042" y="4961639"/>
            <a:ext cx="336300" cy="534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5110657" y="4953051"/>
            <a:ext cx="647700" cy="275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114669" y="4917312"/>
            <a:ext cx="261000" cy="275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585169" y="5076889"/>
            <a:ext cx="171000" cy="177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-92568" y="2451030"/>
            <a:ext cx="171000" cy="1776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4005" y="2550858"/>
            <a:ext cx="336300" cy="387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5705262" y="4871054"/>
            <a:ext cx="105600" cy="114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4803202" y="4802775"/>
            <a:ext cx="105600" cy="1146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-92582" y="1841251"/>
            <a:ext cx="171000" cy="177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2856363" y="4456922"/>
            <a:ext cx="720600" cy="735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262700" y="4022474"/>
            <a:ext cx="336300" cy="3411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4318061" y="5003486"/>
            <a:ext cx="1012200" cy="7359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6012710" y="4949716"/>
            <a:ext cx="436800" cy="4320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2326593" y="4321801"/>
            <a:ext cx="105600" cy="114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717679" y="2938448"/>
            <a:ext cx="105600" cy="1146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224419" y="2147637"/>
            <a:ext cx="105600" cy="114600"/>
          </a:xfrm>
          <a:prstGeom prst="rect">
            <a:avLst/>
          </a:prstGeom>
          <a:noFill/>
          <a:ln cap="flat" cmpd="sng" w="9525">
            <a:solidFill>
              <a:srgbClr val="86E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7025068" y="4871053"/>
            <a:ext cx="105600" cy="114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540300" y="4794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540300" y="13134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5664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"/>
              <a:buNone/>
              <a:defRPr b="0" i="0" sz="4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4941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Nunito"/>
              <a:buNone/>
              <a:defRPr b="0" i="0" sz="4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4941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b="0" i="0" sz="21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540300" y="38884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b="0" i="0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6600" y="-13200"/>
            <a:ext cx="85800" cy="5189700"/>
          </a:xfrm>
          <a:prstGeom prst="rect">
            <a:avLst/>
          </a:prstGeom>
          <a:solidFill>
            <a:srgbClr val="86E12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7325" y="1152475"/>
            <a:ext cx="8285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99200" y="4523450"/>
            <a:ext cx="1493207" cy="3936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373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unito"/>
              <a:buNone/>
            </a:pPr>
            <a:r>
              <a:rPr lang="en-GB" sz="5700"/>
              <a:t>“Bewitch the mind, ensnare the senses”</a:t>
            </a:r>
            <a:endParaRPr b="0" i="0" sz="5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unito"/>
              <a:buNone/>
            </a:pPr>
            <a:r>
              <a:rPr lang="en-GB"/>
              <a:t>Defense against the Dark Arts</a:t>
            </a:r>
            <a:endParaRPr b="0" i="0" sz="28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your key look like this?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547325" y="1152475"/>
            <a:ext cx="82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25" y="1389463"/>
            <a:ext cx="2919299" cy="29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humble pin tumble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547325" y="1152475"/>
            <a:ext cx="82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4319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Lockpicking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Navigating</a:t>
            </a:r>
            <a:r>
              <a:rPr lang="en-GB"/>
              <a:t> lock imperfections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650" y="1323725"/>
            <a:ext cx="2241300" cy="26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025" y="1319775"/>
            <a:ext cx="2193800" cy="2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1507975" y="3944375"/>
            <a:ext cx="2193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Impossible to pick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5892800" y="3997100"/>
            <a:ext cx="1293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More doable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88" y="1619250"/>
            <a:ext cx="31718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pins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4176075" y="1512300"/>
            <a:ext cx="4656300" cy="24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Australian Designed Bi-Lock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Pins = More Effort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Completely different internal mechanisms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Impossible to bump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Claims to be unpickable but there’s videos on the internet</a:t>
            </a:r>
            <a:r>
              <a:rPr lang="en-GB"/>
              <a:t>...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00" y="1546175"/>
            <a:ext cx="32194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4756525" y="1883150"/>
            <a:ext cx="464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Spool Pins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67" y="1507975"/>
            <a:ext cx="1624033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2676550" y="1508050"/>
            <a:ext cx="4643700" cy="24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Exploits bugs in the picking method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Prematurely twisting the barrel locks pins in place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Can be rectified by easing up torsion on the barrel but doing so risks resetting all picked pins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Novel Keys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4305125" y="1571000"/>
            <a:ext cx="45273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Hyt Chain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Passageway is a snakey boi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Traditional picking tools are not snakey bois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luck copying this key...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00" y="1570887"/>
            <a:ext cx="3439426" cy="25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it’s your turn!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</a:pPr>
            <a:r>
              <a:rPr lang="en-GB" sz="4400">
                <a:solidFill>
                  <a:srgbClr val="FFFFFF"/>
                </a:solidFill>
              </a:rPr>
              <a:t>Before we start:</a:t>
            </a:r>
            <a:endParaRPr i="0" sz="2800" u="none" cap="none" strike="noStrike"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547325" y="1152475"/>
            <a:ext cx="8285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EFEFEF"/>
                </a:solidFill>
              </a:rPr>
              <a:t>CompClub has been extremely fortunate to have this day approved to run.  We believe that educating students about security techniques is a huge priority in a world where technology is growing rapidly.  We’d love to run this program again next year but can only do so if we can maintain a good standing with official authorities and sponsors.  Do not do anything that would put yourself or this course at risk of disrepute.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FEFEF"/>
                </a:solidFill>
              </a:rPr>
              <a:t>Please keep in mind that it is illegal to attempt to access or interfere with computer systems &amp; physical locks (that you don’t own).  Do not attempt to hack any website. Enter CTFs (Capture the Flags) and bug bounties to learn more and practice your skills.</a:t>
            </a:r>
            <a:endParaRPr b="1">
              <a:solidFill>
                <a:srgbClr val="EFEFE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Nunito"/>
              <a:buNone/>
            </a:pPr>
            <a:r>
              <a:t/>
            </a:r>
            <a:endParaRPr b="1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540300" y="32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&gt;_ Welcome to SecDay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40300" y="11610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EFEFEF"/>
                </a:solidFill>
              </a:rPr>
              <a:t>Who dis?</a:t>
            </a:r>
            <a:endParaRPr b="1" sz="14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FEFEF"/>
                </a:solidFill>
              </a:rPr>
              <a:t>•Hi I’m Bryan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FEFEF"/>
                </a:solidFill>
              </a:rPr>
              <a:t>•I started learning security a year and a half ago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FEFEF"/>
                </a:solidFill>
              </a:rPr>
              <a:t>•I teach security, go to security conferences, do security things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FEFEF"/>
                </a:solidFill>
              </a:rPr>
              <a:t>•I’ll be teaching you offensive and defensive security techniques to help ensure your own safety and identify where you might be vulnerable.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650" y="303550"/>
            <a:ext cx="5490901" cy="44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Main Branches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590075" y="1152000"/>
            <a:ext cx="20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Physical Security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</a:rPr>
              <a:t>Protecting stuff you can touch with stuff you can touch.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Architectural Security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Locks/Lockpicking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Martial Arts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X-Ray Scanners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Weapon use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Fire extinguishers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SmokeCloak </a:t>
            </a:r>
            <a:r>
              <a:rPr baseline="30000" lang="en-GB" sz="1200">
                <a:solidFill>
                  <a:srgbClr val="EFEFEF"/>
                </a:solidFill>
              </a:rPr>
              <a:t>TM</a:t>
            </a:r>
            <a:endParaRPr baseline="30000"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Parkour?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456125" y="1152475"/>
            <a:ext cx="20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Cyber Security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</a:rPr>
              <a:t>Protecting things controlled by computers, with computers.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XSS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Cookie Stealing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SQL Injection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(D)DOS Attacks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Cross Site Request Forgery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Encryption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Password Security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Network Security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341900" y="1152475"/>
            <a:ext cx="20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Social </a:t>
            </a:r>
            <a:r>
              <a:rPr lang="en-GB">
                <a:solidFill>
                  <a:srgbClr val="EFEFEF"/>
                </a:solidFill>
              </a:rPr>
              <a:t>Security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</a:rPr>
              <a:t>Protecting people from leaking information.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Phishing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Social Engineering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Grifters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Phone Phreaks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Identity theft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Privacy Settings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Authorisation Protocols</a:t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lang="en-GB" sz="1200">
                <a:solidFill>
                  <a:srgbClr val="EFEFEF"/>
                </a:solidFill>
              </a:rPr>
              <a:t>“Con-Men”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Main Branches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590075" y="1152000"/>
            <a:ext cx="20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Physical Security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</a:rPr>
              <a:t>Protecting stuff you can touch with stuff you can touch.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Architectural Security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b="1" lang="en-GB" sz="1200">
                <a:solidFill>
                  <a:srgbClr val="EFEFEF"/>
                </a:solidFill>
              </a:rPr>
              <a:t>Locks/Lockpicking</a:t>
            </a:r>
            <a:endParaRPr b="1"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Martial Arts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X-Ray Scanners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Weapon use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Fire extinguishers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SmokeCloak </a:t>
            </a:r>
            <a:r>
              <a:rPr baseline="30000" lang="en-GB" sz="1200">
                <a:solidFill>
                  <a:srgbClr val="666666"/>
                </a:solidFill>
              </a:rPr>
              <a:t>TM</a:t>
            </a:r>
            <a:endParaRPr baseline="30000"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Parkour?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456125" y="1152475"/>
            <a:ext cx="20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Cyber Security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</a:rPr>
              <a:t>Protecting things controlled by computers, with computers.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XSS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Cookie Stealing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b="1" lang="en-GB" sz="1200">
                <a:solidFill>
                  <a:srgbClr val="EFEFEF"/>
                </a:solidFill>
              </a:rPr>
              <a:t>SQL Injection</a:t>
            </a:r>
            <a:endParaRPr b="1"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(D)DOS Attacks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Cross Site Request Forgery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b="1" lang="en-GB" sz="1200">
                <a:solidFill>
                  <a:srgbClr val="EFEFEF"/>
                </a:solidFill>
              </a:rPr>
              <a:t>Encryption</a:t>
            </a:r>
            <a:endParaRPr b="1"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Password Security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Network Security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341900" y="1152475"/>
            <a:ext cx="20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Social Security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EFEFEF"/>
                </a:solidFill>
              </a:rPr>
              <a:t>Protecting people from leaking information.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Char char="●"/>
            </a:pPr>
            <a:r>
              <a:rPr b="1" lang="en-GB" sz="1200">
                <a:solidFill>
                  <a:srgbClr val="EFEFEF"/>
                </a:solidFill>
              </a:rPr>
              <a:t>???</a:t>
            </a:r>
            <a:endParaRPr b="1"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Fantastic FLAG{</a:t>
            </a:r>
            <a:r>
              <a:rPr i="1" lang="en-GB">
                <a:solidFill>
                  <a:srgbClr val="4A86E8"/>
                </a:solidFill>
              </a:rPr>
              <a:t>4</a:t>
            </a:r>
            <a:r>
              <a:rPr i="1" lang="en-GB">
                <a:solidFill>
                  <a:srgbClr val="4A86E8"/>
                </a:solidFill>
              </a:rPr>
              <a:t>nd_wh3re_2_f1nd_th4m</a:t>
            </a:r>
            <a:r>
              <a:rPr lang="en-GB"/>
              <a:t>}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547325" y="1152475"/>
            <a:ext cx="82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1152475"/>
            <a:ext cx="8285100" cy="3383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7696475" y="1244175"/>
            <a:ext cx="1929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FLAG{look_closer}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</a:pPr>
            <a:r>
              <a:rPr lang="en-GB"/>
              <a:t>Locks?</a:t>
            </a:r>
            <a:endParaRPr b="1" i="0" sz="36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540300" y="479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Early Locks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540300" y="13134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of the earliest lock designs originates from Egypt (20th Century BC)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Made entirely from wood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Probably flammable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Rain would be a pain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Low Durability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87" y="1030614"/>
            <a:ext cx="3988537" cy="30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547325" y="445025"/>
            <a:ext cx="828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(Fancy) Locks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547325" y="1076275"/>
            <a:ext cx="20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Biometric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Combination Locks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Abbloy Protec 2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572" y="1076275"/>
            <a:ext cx="227540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975" y="1076275"/>
            <a:ext cx="3878450" cy="17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975" y="2704675"/>
            <a:ext cx="1788000" cy="1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177" y="2704675"/>
            <a:ext cx="2685248" cy="17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